
<file path=[Content_Types].xml><?xml version="1.0" encoding="utf-8"?>
<Types xmlns="http://schemas.openxmlformats.org/package/2006/content-types">
  <Default Extension="jpg" ContentType="image/jp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0588" autoAdjust="0"/>
  </p:normalViewPr>
  <p:slideViewPr>
    <p:cSldViewPr snapToGrid="0" snapToObjects="1">
      <p:cViewPr varScale="1">
        <p:scale>
          <a:sx n="77" d="100"/>
          <a:sy n="77" d="100"/>
        </p:scale>
        <p:origin x="161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0100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resulting fine-tuned model shows strong improvements over the current state-</a:t>
            </a:r>
            <a:r>
              <a:rPr lang="en-US" dirty="0" err="1"/>
              <a:t>ofthe</a:t>
            </a:r>
            <a:r>
              <a:rPr lang="en-US" dirty="0"/>
              <a:t>-art end-to-end conversational models like memory augmented seq2seq and information-retrieval models. On the privately held PERSONA-CHAT dataset of the Conversational Intelligence Challenge 2</a:t>
            </a:r>
          </a:p>
          <a:p>
            <a:endParaRPr lang="en-US" dirty="0"/>
          </a:p>
          <a:p>
            <a:endParaRPr lang="en-US" dirty="0"/>
          </a:p>
          <a:p>
            <a:r>
              <a:rPr lang="en-US" dirty="0"/>
              <a:t>ConvAI2 is based on the PERSONA-CHAT dataset (Zhang et al., 2018), a crowd-sourced dialogue dataset in which each speaker was asked to condition its utterances on a predefined profile comprising a few sentences defining a personality as illustrated on figure 1. Paired workers were asked to chat naturally and to get to know each other during the conversation. This produced an interesting dataset with rapid turns of topics as it can be seen on the example we reproduce on table 1. </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Positional embedding?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someone explain self-attention, mask-attention and cross-attention?</a:t>
            </a:r>
          </a:p>
          <a:p>
            <a:endParaRPr lang="en-US" dirty="0"/>
          </a:p>
          <a:p>
            <a:endParaRPr lang="en-US" dirty="0"/>
          </a:p>
          <a:p>
            <a:r>
              <a:rPr lang="en-US" dirty="0"/>
              <a:t>The input of the self-attention block of the Transformer model is then the sum of the three types of embeddings (word, dialog-state and positional) for each word.</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frame extraction from exemplars, we use the open-sesame model </a:t>
            </a:r>
            <a:r>
              <a:rPr lang="en-US" dirty="0" err="1"/>
              <a:t>Swayamdipta</a:t>
            </a:r>
            <a:r>
              <a:rPr lang="en-US" dirty="0"/>
              <a:t> et al. (2017) and their open-sourced implementation2. </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Possible reasons?</a:t>
            </a:r>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11111"/>
              </a:solidFill>
              <a:effectLst/>
              <a:latin typeface="open sans" panose="020B0606030504020204" pitchFamily="34" charset="0"/>
            </a:endParaRPr>
          </a:p>
          <a:p>
            <a:endParaRPr lang="en-US" b="0" i="0" dirty="0">
              <a:solidFill>
                <a:srgbClr val="111111"/>
              </a:solidFill>
              <a:effectLst/>
              <a:latin typeface="open sans" panose="020B0606030504020204" pitchFamily="34" charset="0"/>
            </a:endParaRPr>
          </a:p>
          <a:p>
            <a:endParaRPr lang="en-US" b="0" i="0" dirty="0">
              <a:solidFill>
                <a:srgbClr val="111111"/>
              </a:solidFill>
              <a:effectLst/>
              <a:latin typeface="open sans" panose="020B0606030504020204" pitchFamily="34" charset="0"/>
            </a:endParaRPr>
          </a:p>
          <a:p>
            <a:r>
              <a:rPr lang="en-US" dirty="0"/>
              <a:t>Unreferenced automated evaluation metric that uses large pre-trained language models to extract latent representations of utterances, and leverages the temporal transitions that exist between them.</a:t>
            </a:r>
          </a:p>
          <a:p>
            <a:endParaRPr lang="en-US" dirty="0"/>
          </a:p>
          <a:p>
            <a:r>
              <a:rPr lang="en-US" b="0" i="0" dirty="0">
                <a:solidFill>
                  <a:srgbClr val="111111"/>
                </a:solidFill>
                <a:effectLst/>
                <a:latin typeface="open sans" panose="020B0606030504020204" pitchFamily="34" charset="0"/>
              </a:rPr>
              <a:t>Noise Contrastive Estimation is a way of learning a data distribution by comparing it against a noise distribution, which we define. This allows us to cast an unsupervised problem as a supervised logistic regression problem.</a:t>
            </a:r>
          </a:p>
          <a:p>
            <a:endParaRPr lang="en-US" b="0" i="0" dirty="0">
              <a:solidFill>
                <a:srgbClr val="111111"/>
              </a:solidFill>
              <a:effectLst/>
              <a:latin typeface="open sans" panose="020B0606030504020204" pitchFamily="34" charset="0"/>
            </a:endParaRPr>
          </a:p>
          <a:p>
            <a:r>
              <a:rPr lang="en-US" dirty="0"/>
              <a:t> It involves training text encoders via noise contrastive estimation (NCE) to distinguish between valid dialogue responses and carefully generated negative examples</a:t>
            </a:r>
            <a:r>
              <a:rPr lang="en-US" b="0" i="0" dirty="0">
                <a:solidFill>
                  <a:srgbClr val="111111"/>
                </a:solidFill>
                <a:effectLst/>
                <a:latin typeface="open sans" panose="020B0606030504020204" pitchFamily="34" charset="0"/>
              </a:rPr>
              <a:t>.</a:t>
            </a:r>
          </a:p>
          <a:p>
            <a:endParaRPr lang="en-US" b="0" i="0" dirty="0">
              <a:solidFill>
                <a:srgbClr val="111111"/>
              </a:solidFill>
              <a:effectLst/>
              <a:latin typeface="open sans" panose="020B0606030504020204" pitchFamily="34" charset="0"/>
            </a:endParaRPr>
          </a:p>
          <a:p>
            <a:r>
              <a:rPr lang="en-US" b="0" i="0" dirty="0">
                <a:solidFill>
                  <a:srgbClr val="111111"/>
                </a:solidFill>
                <a:effectLst/>
                <a:latin typeface="open sans" panose="020B0606030504020204" pitchFamily="34" charset="0"/>
              </a:rPr>
              <a:t>Used Bert</a:t>
            </a:r>
          </a:p>
          <a:p>
            <a:endParaRPr lang="en-US" b="0" i="0" dirty="0">
              <a:solidFill>
                <a:srgbClr val="111111"/>
              </a:solidFill>
              <a:effectLst/>
              <a:latin typeface="open sans" panose="020B0606030504020204" pitchFamily="34" charset="0"/>
            </a:endParaRPr>
          </a:p>
          <a:p>
            <a:endParaRPr lang="en-US" b="0" i="0" dirty="0">
              <a:solidFill>
                <a:srgbClr val="111111"/>
              </a:solidFill>
              <a:effectLst/>
              <a:latin typeface="open sans" panose="020B0606030504020204" pitchFamily="34" charset="0"/>
            </a:endParaRPr>
          </a:p>
          <a:p>
            <a:r>
              <a:rPr lang="en-US" b="0" i="0" dirty="0">
                <a:solidFill>
                  <a:srgbClr val="111111"/>
                </a:solidFill>
                <a:effectLst/>
                <a:latin typeface="open sans" panose="020B0606030504020204" pitchFamily="34" charset="0"/>
              </a:rPr>
              <a:t>MAUDE also learns a recurrent neural network to model the transition between the utterances in a dialogue, allowing it to</a:t>
            </a:r>
          </a:p>
          <a:p>
            <a:r>
              <a:rPr lang="en-US" b="0" i="0" dirty="0">
                <a:solidFill>
                  <a:srgbClr val="111111"/>
                </a:solidFill>
                <a:effectLst/>
                <a:latin typeface="open sans" panose="020B0606030504020204" pitchFamily="34" charset="0"/>
              </a:rPr>
              <a:t>correlate better with human annotations</a:t>
            </a:r>
          </a:p>
          <a:p>
            <a:endParaRPr lang="en-US" b="0" i="0" dirty="0">
              <a:solidFill>
                <a:srgbClr val="111111"/>
              </a:solidFill>
              <a:effectLst/>
              <a:latin typeface="open sans" panose="020B0606030504020204" pitchFamily="34" charset="0"/>
            </a:endParaRPr>
          </a:p>
          <a:p>
            <a:endParaRPr lang="en-US" b="0" i="0" dirty="0">
              <a:solidFill>
                <a:srgbClr val="111111"/>
              </a:solidFill>
              <a:effectLst/>
              <a:latin typeface="open sans" panose="020B0606030504020204" pitchFamily="34" charset="0"/>
            </a:endParaRPr>
          </a:p>
          <a:p>
            <a:r>
              <a:rPr lang="en-US" b="0" i="0" dirty="0">
                <a:solidFill>
                  <a:srgbClr val="111111"/>
                </a:solidFill>
                <a:effectLst/>
                <a:latin typeface="open sans" panose="020B0606030504020204" pitchFamily="34" charset="0"/>
              </a:rPr>
              <a:t> Its implementation is similar to Negative Sampling, which is an approximation mechanism that was invented to reduce the computational cost of normalizing network outputs by summing over the entire vocabulary. The primary difference in implementation between NCE and Negative Sampling is that in NCE, the probability that a sample came from the noise distribution is explicitly accounted for, and the problem is cast as a formal estimate of the log-odds ratio that a particular sample came from the real data distribution instead of the noise distribution.</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Alexa to Software troubleshooting</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EDGE benefits from this exemplar-based control, even when retrieval or frame extraction fails. When the retrieved responses are not appropriate for the dialogue </a:t>
            </a:r>
            <a:r>
              <a:rPr lang="en-US" dirty="0" err="1"/>
              <a:t>context,EDGE</a:t>
            </a:r>
            <a:r>
              <a:rPr lang="en-US" dirty="0"/>
              <a:t> leverages the semantic frames in the retrieved response to generate a coherent and specific response  (e.g., by adding details such as “eat something </a:t>
            </a:r>
            <a:r>
              <a:rPr lang="en-US" dirty="0" err="1"/>
              <a:t>chinese</a:t>
            </a:r>
            <a:r>
              <a:rPr lang="en-US" dirty="0"/>
              <a:t>?”), while other models generate short or incoherent responses (e.g., “what a pity?’). </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Half of the response exemplars contain generic replies that may be appropriate for many scam emails, and half of response exemplar replies contain responses to specific emails. We include sample scam emails, strategic response exemplars, and generated responses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 controls dialogue generation based on semantic frames of exemplars, building on prior retrieval-based, controllable and semantics-based language generation methods.</a:t>
            </a:r>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endParaRPr lang="en-IN" dirty="0"/>
          </a:p>
        </p:txBody>
      </p:sp>
    </p:spTree>
    <p:extLst>
      <p:ext uri="{BB962C8B-B14F-4D97-AF65-F5344CB8AC3E}">
        <p14:creationId xmlns:p14="http://schemas.microsoft.com/office/powerpoint/2010/main" val="4105735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Polite and funny chatbots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envision exemplar to be “perfect answers to a question”.</a:t>
            </a:r>
          </a:p>
          <a:p>
            <a:endParaRPr lang="en-US" dirty="0"/>
          </a:p>
          <a:p>
            <a:r>
              <a:rPr lang="en-US" dirty="0"/>
              <a:t>You have the exemplars, but how does the system know which exemplar to produce while asking a query?.</a:t>
            </a:r>
          </a:p>
          <a:p>
            <a:endParaRPr lang="en-US" dirty="0"/>
          </a:p>
          <a:p>
            <a:r>
              <a:rPr lang="en-US" dirty="0"/>
              <a:t>In this paper, we extract the frames of an exemplar rather than using the tokens from the retrieved exemplars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Semantic parsing- the task of converting a natural language utterance to a logical form</a:t>
            </a:r>
            <a:r>
              <a:rPr lang="en-US" b="0" i="0" dirty="0">
                <a:solidFill>
                  <a:srgbClr val="202124"/>
                </a:solidFill>
                <a:effectLst/>
                <a:latin typeface="arial" panose="020B0604020202020204" pitchFamily="34" charset="0"/>
              </a:rPr>
              <a:t>: a machine-understandable representation of its meaning.</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Given a mixed structure, it may be confused and couldn’t find a correct answer.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Figure shows an example of a sentence with 4 targets, denoted by highlighted words and sequence of words. Those targets are “played”, “major”, “preventing”, and “drying up”. Each of these targets will correspond directly with a frame PERFORMERS_AND_ROLES, IMPORTANCE, THWARTING, BECOMING_DRY frames, annotated by categories with boxes.</a:t>
            </a:r>
          </a:p>
          <a:p>
            <a:endParaRPr lang="en-US" b="0" i="0" dirty="0">
              <a:solidFill>
                <a:srgbClr val="292929"/>
              </a:solidFill>
              <a:effectLst/>
              <a:latin typeface="charter"/>
            </a:endParaRPr>
          </a:p>
          <a:p>
            <a:r>
              <a:rPr lang="en-IN" dirty="0"/>
              <a:t>Segmental RNN</a:t>
            </a:r>
            <a:endParaRPr lang="en-US" b="0" i="0" dirty="0">
              <a:solidFill>
                <a:srgbClr val="292929"/>
              </a:solidFill>
              <a:effectLst/>
              <a:latin typeface="charter"/>
            </a:endParaRPr>
          </a:p>
          <a:p>
            <a:endParaRPr lang="en-US" b="0" i="0" dirty="0">
              <a:solidFill>
                <a:srgbClr val="292929"/>
              </a:solidFill>
              <a:effectLst/>
              <a:latin typeface="charter"/>
            </a:endParaRPr>
          </a:p>
          <a:p>
            <a:r>
              <a:rPr lang="en-US" b="0" i="0" dirty="0">
                <a:solidFill>
                  <a:srgbClr val="292929"/>
                </a:solidFill>
                <a:effectLst/>
                <a:latin typeface="charter"/>
              </a:rPr>
              <a:t> https://framenet.icsi.berkeley.edu/fndrupal/frameIndex</a:t>
            </a:r>
          </a:p>
          <a:p>
            <a:endParaRPr lang="en-US" b="0" i="0" dirty="0">
              <a:solidFill>
                <a:srgbClr val="292929"/>
              </a:solidFill>
              <a:effectLst/>
              <a:latin typeface="charter"/>
            </a:endParaRPr>
          </a:p>
          <a:p>
            <a:r>
              <a:rPr lang="en-US" b="0" i="0" dirty="0">
                <a:solidFill>
                  <a:srgbClr val="292929"/>
                </a:solidFill>
                <a:effectLst/>
                <a:latin typeface="charter"/>
              </a:rPr>
              <a:t>https://www.nltk.org/howto/framenet.html</a:t>
            </a:r>
          </a:p>
          <a:p>
            <a:endParaRPr lang="en-US" b="0" i="0" dirty="0">
              <a:solidFill>
                <a:srgbClr val="292929"/>
              </a:solidFill>
              <a:effectLst/>
              <a:latin typeface="charter"/>
            </a:endParaRPr>
          </a:p>
          <a:p>
            <a:endParaRPr lang="en-US" b="0" i="0" dirty="0">
              <a:solidFill>
                <a:srgbClr val="292929"/>
              </a:solidFill>
              <a:effectLst/>
              <a:latin typeface="charter"/>
            </a:endParaRPr>
          </a:p>
          <a:p>
            <a:r>
              <a:rPr lang="en-US" b="0" i="0" dirty="0">
                <a:solidFill>
                  <a:srgbClr val="292929"/>
                </a:solidFill>
                <a:effectLst/>
                <a:latin typeface="charter"/>
              </a:rPr>
              <a:t>They utilize a soft max margin semi Markov model, that uses representation learning to predict frame semantic arguments. As you know </a:t>
            </a:r>
            <a:r>
              <a:rPr lang="en-US" b="0" i="0" dirty="0" err="1">
                <a:solidFill>
                  <a:srgbClr val="292929"/>
                </a:solidFill>
                <a:effectLst/>
                <a:latin typeface="charter"/>
              </a:rPr>
              <a:t>hMM</a:t>
            </a:r>
            <a:r>
              <a:rPr lang="en-US" b="0" i="0" dirty="0">
                <a:solidFill>
                  <a:srgbClr val="292929"/>
                </a:solidFill>
                <a:effectLst/>
                <a:latin typeface="charter"/>
              </a:rPr>
              <a:t> is a </a:t>
            </a:r>
            <a:r>
              <a:rPr lang="en-US" b="0" i="0" dirty="0" err="1">
                <a:solidFill>
                  <a:srgbClr val="292929"/>
                </a:solidFill>
                <a:effectLst/>
                <a:latin typeface="charter"/>
              </a:rPr>
              <a:t>stastistical</a:t>
            </a:r>
            <a:r>
              <a:rPr lang="en-US" b="0" i="0" dirty="0">
                <a:solidFill>
                  <a:srgbClr val="292929"/>
                </a:solidFill>
                <a:effectLst/>
                <a:latin typeface="charter"/>
              </a:rPr>
              <a:t> model used in ml.</a:t>
            </a:r>
          </a:p>
          <a:p>
            <a:endParaRPr lang="en-US" b="0" i="0" dirty="0">
              <a:solidFill>
                <a:srgbClr val="292929"/>
              </a:solidFill>
              <a:effectLst/>
              <a:latin typeface="charter"/>
            </a:endParaRPr>
          </a:p>
          <a:p>
            <a:r>
              <a:rPr lang="en-US" b="0" i="0" dirty="0">
                <a:solidFill>
                  <a:srgbClr val="292929"/>
                </a:solidFill>
                <a:effectLst/>
                <a:latin typeface="charter"/>
              </a:rPr>
              <a:t>There are 2models – one without syntax.</a:t>
            </a:r>
          </a:p>
          <a:p>
            <a:endParaRPr lang="en-US" b="0" i="0" dirty="0">
              <a:solidFill>
                <a:srgbClr val="292929"/>
              </a:solidFill>
              <a:effectLst/>
              <a:latin typeface="charter"/>
            </a:endParaRPr>
          </a:p>
          <a:p>
            <a:r>
              <a:rPr lang="en-US" b="0" i="0" dirty="0">
                <a:solidFill>
                  <a:srgbClr val="292929"/>
                </a:solidFill>
                <a:effectLst/>
                <a:latin typeface="charter"/>
              </a:rPr>
              <a:t>Other with syntax through multi task learning.</a:t>
            </a:r>
          </a:p>
          <a:p>
            <a:endParaRPr lang="en-IN" dirty="0"/>
          </a:p>
          <a:p>
            <a:endParaRPr lang="en-IN" dirty="0"/>
          </a:p>
          <a:p>
            <a:r>
              <a:rPr lang="en-IN" dirty="0"/>
              <a:t>https://github.com/swabhs/open-sesame-   </a:t>
            </a:r>
            <a:r>
              <a:rPr lang="en-IN" dirty="0" err="1"/>
              <a:t>SegRNN</a:t>
            </a:r>
            <a:endParaRPr lang="en-US" b="0" i="0" dirty="0">
              <a:solidFill>
                <a:srgbClr val="292929"/>
              </a:solidFill>
              <a:effectLst/>
              <a:latin typeface="charter"/>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Object 1" descr="/tmp/beautiful_ai_exports/-MsyMfgh42MtuUH1sEqP.jpg"/>
          <p:cNvPicPr>
            <a:picLocks noChangeAspect="1"/>
          </p:cNvPicPr>
          <p:nvPr/>
        </p:nvPicPr>
        <p:blipFill>
          <a:blip r:embed="rId3"/>
          <a:src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42091C9E-D346-40BA-9997-F00E72548186}"/>
              </a:ext>
            </a:extLst>
          </p:cNvPr>
          <p:cNvSpPr txBox="1"/>
          <p:nvPr/>
        </p:nvSpPr>
        <p:spPr>
          <a:xfrm>
            <a:off x="5691352" y="3618187"/>
            <a:ext cx="830677" cy="246221"/>
          </a:xfrm>
          <a:prstGeom prst="rect">
            <a:avLst/>
          </a:prstGeom>
          <a:noFill/>
        </p:spPr>
        <p:txBody>
          <a:bodyPr wrap="none" rtlCol="0">
            <a:spAutoFit/>
          </a:bodyPr>
          <a:lstStyle/>
          <a:p>
            <a:r>
              <a:rPr lang="en-IN" sz="1000" b="0" i="0" dirty="0">
                <a:solidFill>
                  <a:schemeClr val="tx2">
                    <a:lumMod val="75000"/>
                  </a:schemeClr>
                </a:solidFill>
                <a:effectLst/>
                <a:latin typeface="-apple-system"/>
              </a:rPr>
              <a:t>NAACL 2021</a:t>
            </a:r>
            <a:endParaRPr lang="en-IN" sz="1000" dirty="0">
              <a:solidFill>
                <a:schemeClr val="tx2">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Object 1" descr="/tmp/beautiful_ai_exports/-MtDdC3bBaux-u5nbLjN.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Object 1" descr="/tmp/beautiful_ai_exports/-MtFBrVy7gKgpv596SOm.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Object 1" descr="/tmp/beautiful_ai_exports/-MtDbjvXrzFPluaV_-Ia.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Object 1" descr="/tmp/beautiful_ai_exports/-MtFGlT8OCQjsTh4Yswk.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Object 1" descr="/tmp/beautiful_ai_exports/-MtFMVJHj2Sswo0sHNae.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Object 1" descr="/tmp/beautiful_ai_exports/-MtFRJqS2YdR9f3ykOSE.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Object 1" descr="/tmp/beautiful_ai_exports/-MtHsWCORj27RsYAtNeF.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Object 1" descr="/tmp/beautiful_ai_exports/-MtHzIjm6Odq3ViXPtNS.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Object 1" descr="/tmp/beautiful_ai_exports/-MtiXpvmFXyz4uRr6_Xx.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Object 1" descr="/tmp/beautiful_ai_exports/-Mti_XLX4XF4FWy8VqQN.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Object 1" descr="/tmp/beautiful_ai_exports/-Mt-Nb2ieiEHbsIVbnAb.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Object 1" descr="/tmp/beautiful_ai_exports/-MtI0Y5S0dyPmk70TUj3.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Object 1" descr="/tmp/beautiful_ai_exports/-MtsyXLV1Am0aDKw24ug.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Object 1" descr="/tmp/beautiful_ai_exports/-MtI4VizoNtyGeETWcWD.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Object 1" descr="/tmp/beautiful_ai_exports/-MtIAHQQvCH_ATjuEZA_.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Object 1" descr="/tmp/beautiful_ai_exports/-MtIJQTq7KGQ3RjAkgw7.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Object 1" descr="/tmp/beautiful_ai_exports/-MtIRUceTrO_kLblYL2R.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Object 1" descr="/tmp/beautiful_ai_exports/-MtISvIoHohscrh6SLYR.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Object 1" descr="/tmp/beautiful_ai_exports/-MtlrV4_zzetIkxsKMUE.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Object 1" descr="/tmp/beautiful_ai_exports/-MtIUoHE9pjLUVmiqt5f.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AAEF9E-A803-441B-8DE0-D40EAC8015C5}"/>
              </a:ext>
            </a:extLst>
          </p:cNvPr>
          <p:cNvSpPr txBox="1"/>
          <p:nvPr/>
        </p:nvSpPr>
        <p:spPr>
          <a:xfrm>
            <a:off x="811924" y="366548"/>
            <a:ext cx="5289330" cy="369332"/>
          </a:xfrm>
          <a:prstGeom prst="rect">
            <a:avLst/>
          </a:prstGeom>
          <a:noFill/>
        </p:spPr>
        <p:txBody>
          <a:bodyPr wrap="square" rtlCol="0">
            <a:spAutoFit/>
          </a:bodyPr>
          <a:lstStyle/>
          <a:p>
            <a:r>
              <a:rPr lang="en-IN" dirty="0"/>
              <a:t>Questions and discussions</a:t>
            </a:r>
          </a:p>
        </p:txBody>
      </p:sp>
      <p:sp>
        <p:nvSpPr>
          <p:cNvPr id="6" name="TextBox 5">
            <a:extLst>
              <a:ext uri="{FF2B5EF4-FFF2-40B4-BE49-F238E27FC236}">
                <a16:creationId xmlns:a16="http://schemas.microsoft.com/office/drawing/2014/main" id="{728F5209-F474-4C7E-9F6E-39CA30521BEB}"/>
              </a:ext>
            </a:extLst>
          </p:cNvPr>
          <p:cNvSpPr txBox="1"/>
          <p:nvPr/>
        </p:nvSpPr>
        <p:spPr>
          <a:xfrm>
            <a:off x="748861" y="896183"/>
            <a:ext cx="7204841" cy="3385542"/>
          </a:xfrm>
          <a:prstGeom prst="rect">
            <a:avLst/>
          </a:prstGeom>
          <a:noFill/>
        </p:spPr>
        <p:txBody>
          <a:bodyPr wrap="square" rtlCol="0">
            <a:spAutoFit/>
          </a:bodyPr>
          <a:lstStyle/>
          <a:p>
            <a:pPr algn="l" rtl="0" fontAlgn="base">
              <a:buFont typeface="Arial" panose="020B0604020202020204" pitchFamily="34" charset="0"/>
              <a:buChar char="•"/>
            </a:pPr>
            <a:r>
              <a:rPr lang="en-US" sz="1600" b="0" i="0" dirty="0">
                <a:solidFill>
                  <a:srgbClr val="000000"/>
                </a:solidFill>
                <a:effectLst/>
                <a:latin typeface="+mj-lt"/>
              </a:rPr>
              <a:t>An explanation of their frame extraction algorithm would be great. </a:t>
            </a:r>
          </a:p>
          <a:p>
            <a:pPr algn="l" rtl="0" fontAlgn="base">
              <a:buFont typeface="Arial" panose="020B0604020202020204" pitchFamily="34" charset="0"/>
              <a:buChar char="•"/>
            </a:pPr>
            <a:r>
              <a:rPr lang="en-US" sz="1600" b="0" i="0" dirty="0">
                <a:solidFill>
                  <a:srgbClr val="000000"/>
                </a:solidFill>
                <a:effectLst/>
                <a:latin typeface="+mj-lt"/>
              </a:rPr>
              <a:t>How do they add controllability? </a:t>
            </a:r>
          </a:p>
          <a:p>
            <a:pPr algn="l" rtl="0" fontAlgn="base">
              <a:buFont typeface="Arial" panose="020B0604020202020204" pitchFamily="34" charset="0"/>
              <a:buChar char="•"/>
            </a:pPr>
            <a:r>
              <a:rPr lang="en-US" sz="1600" b="0" i="0" dirty="0">
                <a:solidFill>
                  <a:srgbClr val="000000"/>
                </a:solidFill>
                <a:effectLst/>
                <a:latin typeface="+mj-lt"/>
              </a:rPr>
              <a:t>Can tokens fall within more than one semantic frame label? </a:t>
            </a:r>
          </a:p>
          <a:p>
            <a:pPr algn="l" rtl="0" fontAlgn="base">
              <a:buFont typeface="Arial" panose="020B0604020202020204" pitchFamily="34" charset="0"/>
              <a:buChar char="•"/>
            </a:pPr>
            <a:r>
              <a:rPr lang="en-US" sz="1600" b="0" i="0" dirty="0">
                <a:solidFill>
                  <a:srgbClr val="000000"/>
                </a:solidFill>
                <a:effectLst/>
                <a:latin typeface="+mj-lt"/>
              </a:rPr>
              <a:t>Can you please explain Retrieval model for automatic exemplar generation? </a:t>
            </a:r>
          </a:p>
          <a:p>
            <a:pPr algn="l" rtl="0" fontAlgn="base">
              <a:buFont typeface="Arial" panose="020B0604020202020204" pitchFamily="34" charset="0"/>
              <a:buChar char="•"/>
            </a:pPr>
            <a:r>
              <a:rPr lang="en-US" sz="1600" b="0" i="0" dirty="0">
                <a:solidFill>
                  <a:srgbClr val="000000"/>
                </a:solidFill>
                <a:effectLst/>
                <a:latin typeface="+mj-lt"/>
              </a:rPr>
              <a:t>Have you tried running their code? Small live demo could be useful, but surely is not necessary. </a:t>
            </a:r>
          </a:p>
          <a:p>
            <a:pPr algn="l" rtl="0" fontAlgn="base">
              <a:buFont typeface="Arial" panose="020B0604020202020204" pitchFamily="34" charset="0"/>
              <a:buChar char="•"/>
            </a:pPr>
            <a:r>
              <a:rPr lang="en-US" sz="1600" b="0" i="0" dirty="0">
                <a:solidFill>
                  <a:srgbClr val="000000"/>
                </a:solidFill>
                <a:effectLst/>
                <a:latin typeface="+mj-lt"/>
              </a:rPr>
              <a:t>I like their idea of combining semantic approaches with neural ones. </a:t>
            </a:r>
          </a:p>
          <a:p>
            <a:pPr algn="l" rtl="0" fontAlgn="base">
              <a:buFont typeface="Arial" panose="020B0604020202020204" pitchFamily="34" charset="0"/>
              <a:buChar char="•"/>
            </a:pPr>
            <a:r>
              <a:rPr lang="en-US" sz="1600" b="0" i="0" dirty="0">
                <a:solidFill>
                  <a:srgbClr val="000000"/>
                </a:solidFill>
                <a:effectLst/>
                <a:latin typeface="+mj-lt"/>
              </a:rPr>
              <a:t>Speaking about training tricks, I noticed that not all responses from Table 1 are using the full set of frames (Vegan food is very healthy.  - no word about body parts). Later, it was explained by their training algorithm</a:t>
            </a:r>
          </a:p>
          <a:p>
            <a:pPr algn="l" rtl="0" fontAlgn="base">
              <a:buFont typeface="Arial" panose="020B0604020202020204" pitchFamily="34" charset="0"/>
              <a:buChar char="•"/>
            </a:pPr>
            <a:endParaRPr lang="en-US" sz="1800" b="0" i="0" dirty="0">
              <a:solidFill>
                <a:srgbClr val="000000"/>
              </a:solidFill>
              <a:effectLst/>
              <a:latin typeface="Calibri" panose="020F0502020204030204" pitchFamily="34" charset="0"/>
            </a:endParaRPr>
          </a:p>
          <a:p>
            <a:pPr algn="l" rtl="0" fontAlgn="base"/>
            <a:endParaRPr lang="en-US" sz="1800" b="0" i="0" dirty="0">
              <a:solidFill>
                <a:srgbClr val="000000"/>
              </a:solidFill>
              <a:effectLst/>
              <a:latin typeface="Calibri" panose="020F0502020204030204" pitchFamily="34" charset="0"/>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587906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Object 1" descr="/tmp/beautiful_ai_exports/-MsyV0432F1yfVtSRGfM.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Object 1" descr="/tmp/beautiful_ai_exports/-MsympOY2gVgkVML86nd.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Object 1" descr="/tmp/beautiful_ai_exports/-Mt-SwitY6kPx_i_GxFa.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Object 1" descr="/tmp/beautiful_ai_exports/-Mt-dWFGdwS_Vc6RrA1g.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Object 1" descr="/tmp/beautiful_ai_exports/-Mt-g80C6d8Evg-Qh8tC.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Object 1" descr="/tmp/beautiful_ai_exports/-MtD52dc3whR375fED9G.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Object 1" descr="/tmp/beautiful_ai_exports/-MtDMgFRBrPRoXdF4gT6.jpg"/>
          <p:cNvPicPr>
            <a:picLocks noChangeAspect="1"/>
          </p:cNvPicPr>
          <p:nvPr/>
        </p:nvPicPr>
        <p:blipFill>
          <a:blip r:embed="rId3"/>
          <a:srcRect/>
          <a:stretch/>
        </p:blipFill>
        <p:spPr>
          <a:xfrm>
            <a:off x="0" y="0"/>
            <a:ext cx="9144000" cy="5143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945</Words>
  <Application>Microsoft Office PowerPoint</Application>
  <PresentationFormat>On-screen Show (16:9)</PresentationFormat>
  <Paragraphs>96</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-apple-system</vt:lpstr>
      <vt:lpstr>Arial</vt:lpstr>
      <vt:lpstr>Arial</vt:lpstr>
      <vt:lpstr>Calibri</vt:lpstr>
      <vt:lpstr>charter</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Nobel Jacob Varghese</cp:lastModifiedBy>
  <cp:revision>5</cp:revision>
  <dcterms:created xsi:type="dcterms:W3CDTF">2022-01-21T07:29:58Z</dcterms:created>
  <dcterms:modified xsi:type="dcterms:W3CDTF">2022-01-21T09:13:17Z</dcterms:modified>
</cp:coreProperties>
</file>